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5" d="100"/>
          <a:sy n="95" d="100"/>
        </p:scale>
        <p:origin x="3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B9E4D6-2BC0-4C25-8739-E756D69A575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81A7A033-BA3C-4CE8-B7F1-48ABC84532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1086FC0F-AE15-4807-B967-D73CA561E642}"/>
              </a:ext>
            </a:extLst>
          </p:cNvPr>
          <p:cNvSpPr>
            <a:spLocks noGrp="1"/>
          </p:cNvSpPr>
          <p:nvPr>
            <p:ph type="dt" sz="half" idx="10"/>
          </p:nvPr>
        </p:nvSpPr>
        <p:spPr/>
        <p:txBody>
          <a:bodyPr/>
          <a:lstStyle/>
          <a:p>
            <a:fld id="{8F84C4B8-41B0-4929-8429-F09071EF3947}" type="datetimeFigureOut">
              <a:rPr lang="fr-CA" smtClean="0"/>
              <a:t>2020-09-16</a:t>
            </a:fld>
            <a:endParaRPr lang="fr-CA"/>
          </a:p>
        </p:txBody>
      </p:sp>
      <p:sp>
        <p:nvSpPr>
          <p:cNvPr id="5" name="Espace réservé du pied de page 4">
            <a:extLst>
              <a:ext uri="{FF2B5EF4-FFF2-40B4-BE49-F238E27FC236}">
                <a16:creationId xmlns:a16="http://schemas.microsoft.com/office/drawing/2014/main" id="{3352503F-EC14-4452-95C8-CD996FFF72B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DCEAFD1-1B12-4292-8A93-25101E36E8DB}"/>
              </a:ext>
            </a:extLst>
          </p:cNvPr>
          <p:cNvSpPr>
            <a:spLocks noGrp="1"/>
          </p:cNvSpPr>
          <p:nvPr>
            <p:ph type="sldNum" sz="quarter" idx="12"/>
          </p:nvPr>
        </p:nvSpPr>
        <p:spPr/>
        <p:txBody>
          <a:bodyPr/>
          <a:lstStyle/>
          <a:p>
            <a:fld id="{FE77D03E-F639-44BC-9C33-6628B5D4EC81}" type="slidenum">
              <a:rPr lang="fr-CA" smtClean="0"/>
              <a:t>‹N°›</a:t>
            </a:fld>
            <a:endParaRPr lang="fr-CA"/>
          </a:p>
        </p:txBody>
      </p:sp>
    </p:spTree>
    <p:extLst>
      <p:ext uri="{BB962C8B-B14F-4D97-AF65-F5344CB8AC3E}">
        <p14:creationId xmlns:p14="http://schemas.microsoft.com/office/powerpoint/2010/main" val="56366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86DBB-0905-4A43-B221-16CBC200FDC4}"/>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4704AE82-8F20-4D6F-8B73-E56583EE26D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75A24DE-51DE-459C-8073-9A5013882476}"/>
              </a:ext>
            </a:extLst>
          </p:cNvPr>
          <p:cNvSpPr>
            <a:spLocks noGrp="1"/>
          </p:cNvSpPr>
          <p:nvPr>
            <p:ph type="dt" sz="half" idx="10"/>
          </p:nvPr>
        </p:nvSpPr>
        <p:spPr/>
        <p:txBody>
          <a:bodyPr/>
          <a:lstStyle/>
          <a:p>
            <a:fld id="{8F84C4B8-41B0-4929-8429-F09071EF3947}" type="datetimeFigureOut">
              <a:rPr lang="fr-CA" smtClean="0"/>
              <a:t>2020-09-16</a:t>
            </a:fld>
            <a:endParaRPr lang="fr-CA"/>
          </a:p>
        </p:txBody>
      </p:sp>
      <p:sp>
        <p:nvSpPr>
          <p:cNvPr id="5" name="Espace réservé du pied de page 4">
            <a:extLst>
              <a:ext uri="{FF2B5EF4-FFF2-40B4-BE49-F238E27FC236}">
                <a16:creationId xmlns:a16="http://schemas.microsoft.com/office/drawing/2014/main" id="{71D0E680-8E0D-4484-A758-ABB0C312ED1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BAF8EF8-EEE3-4AE6-B012-90C839F9F010}"/>
              </a:ext>
            </a:extLst>
          </p:cNvPr>
          <p:cNvSpPr>
            <a:spLocks noGrp="1"/>
          </p:cNvSpPr>
          <p:nvPr>
            <p:ph type="sldNum" sz="quarter" idx="12"/>
          </p:nvPr>
        </p:nvSpPr>
        <p:spPr/>
        <p:txBody>
          <a:bodyPr/>
          <a:lstStyle/>
          <a:p>
            <a:fld id="{FE77D03E-F639-44BC-9C33-6628B5D4EC81}" type="slidenum">
              <a:rPr lang="fr-CA" smtClean="0"/>
              <a:t>‹N°›</a:t>
            </a:fld>
            <a:endParaRPr lang="fr-CA"/>
          </a:p>
        </p:txBody>
      </p:sp>
    </p:spTree>
    <p:extLst>
      <p:ext uri="{BB962C8B-B14F-4D97-AF65-F5344CB8AC3E}">
        <p14:creationId xmlns:p14="http://schemas.microsoft.com/office/powerpoint/2010/main" val="29600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9674F22-64E5-4274-BC68-B119B53D3342}"/>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71B1C77E-545E-40BA-9FA6-C4B69269661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8ABD7BB-7B70-4ECA-AB59-B8207FB4BC20}"/>
              </a:ext>
            </a:extLst>
          </p:cNvPr>
          <p:cNvSpPr>
            <a:spLocks noGrp="1"/>
          </p:cNvSpPr>
          <p:nvPr>
            <p:ph type="dt" sz="half" idx="10"/>
          </p:nvPr>
        </p:nvSpPr>
        <p:spPr/>
        <p:txBody>
          <a:bodyPr/>
          <a:lstStyle/>
          <a:p>
            <a:fld id="{8F84C4B8-41B0-4929-8429-F09071EF3947}" type="datetimeFigureOut">
              <a:rPr lang="fr-CA" smtClean="0"/>
              <a:t>2020-09-16</a:t>
            </a:fld>
            <a:endParaRPr lang="fr-CA"/>
          </a:p>
        </p:txBody>
      </p:sp>
      <p:sp>
        <p:nvSpPr>
          <p:cNvPr id="5" name="Espace réservé du pied de page 4">
            <a:extLst>
              <a:ext uri="{FF2B5EF4-FFF2-40B4-BE49-F238E27FC236}">
                <a16:creationId xmlns:a16="http://schemas.microsoft.com/office/drawing/2014/main" id="{21C33815-CC05-482F-A666-60E584A6116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69BDD70-B63B-4395-82A4-F8CF85FF910F}"/>
              </a:ext>
            </a:extLst>
          </p:cNvPr>
          <p:cNvSpPr>
            <a:spLocks noGrp="1"/>
          </p:cNvSpPr>
          <p:nvPr>
            <p:ph type="sldNum" sz="quarter" idx="12"/>
          </p:nvPr>
        </p:nvSpPr>
        <p:spPr/>
        <p:txBody>
          <a:bodyPr/>
          <a:lstStyle/>
          <a:p>
            <a:fld id="{FE77D03E-F639-44BC-9C33-6628B5D4EC81}" type="slidenum">
              <a:rPr lang="fr-CA" smtClean="0"/>
              <a:t>‹N°›</a:t>
            </a:fld>
            <a:endParaRPr lang="fr-CA"/>
          </a:p>
        </p:txBody>
      </p:sp>
    </p:spTree>
    <p:extLst>
      <p:ext uri="{BB962C8B-B14F-4D97-AF65-F5344CB8AC3E}">
        <p14:creationId xmlns:p14="http://schemas.microsoft.com/office/powerpoint/2010/main" val="321771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4CF54B-48C2-4859-A336-65C7452CE628}"/>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66050556-D1ED-4FDE-A6FE-77F6FC6A394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38A9A86-DDA9-455D-BF56-54F6CD3BC96D}"/>
              </a:ext>
            </a:extLst>
          </p:cNvPr>
          <p:cNvSpPr>
            <a:spLocks noGrp="1"/>
          </p:cNvSpPr>
          <p:nvPr>
            <p:ph type="dt" sz="half" idx="10"/>
          </p:nvPr>
        </p:nvSpPr>
        <p:spPr/>
        <p:txBody>
          <a:bodyPr/>
          <a:lstStyle/>
          <a:p>
            <a:fld id="{8F84C4B8-41B0-4929-8429-F09071EF3947}" type="datetimeFigureOut">
              <a:rPr lang="fr-CA" smtClean="0"/>
              <a:t>2020-09-16</a:t>
            </a:fld>
            <a:endParaRPr lang="fr-CA"/>
          </a:p>
        </p:txBody>
      </p:sp>
      <p:sp>
        <p:nvSpPr>
          <p:cNvPr id="5" name="Espace réservé du pied de page 4">
            <a:extLst>
              <a:ext uri="{FF2B5EF4-FFF2-40B4-BE49-F238E27FC236}">
                <a16:creationId xmlns:a16="http://schemas.microsoft.com/office/drawing/2014/main" id="{988ABB1C-6EE8-4E11-9794-7537223C811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58C168E-0A06-48FB-A381-A9C6A174981E}"/>
              </a:ext>
            </a:extLst>
          </p:cNvPr>
          <p:cNvSpPr>
            <a:spLocks noGrp="1"/>
          </p:cNvSpPr>
          <p:nvPr>
            <p:ph type="sldNum" sz="quarter" idx="12"/>
          </p:nvPr>
        </p:nvSpPr>
        <p:spPr/>
        <p:txBody>
          <a:bodyPr/>
          <a:lstStyle/>
          <a:p>
            <a:fld id="{FE77D03E-F639-44BC-9C33-6628B5D4EC81}" type="slidenum">
              <a:rPr lang="fr-CA" smtClean="0"/>
              <a:t>‹N°›</a:t>
            </a:fld>
            <a:endParaRPr lang="fr-CA"/>
          </a:p>
        </p:txBody>
      </p:sp>
    </p:spTree>
    <p:extLst>
      <p:ext uri="{BB962C8B-B14F-4D97-AF65-F5344CB8AC3E}">
        <p14:creationId xmlns:p14="http://schemas.microsoft.com/office/powerpoint/2010/main" val="305959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FED0AA-AA44-4035-A6E0-16A31165063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D3AB0551-6D7B-4D49-AF9F-0EF058D805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22E2603-DE9B-44FD-866C-E58A101A6282}"/>
              </a:ext>
            </a:extLst>
          </p:cNvPr>
          <p:cNvSpPr>
            <a:spLocks noGrp="1"/>
          </p:cNvSpPr>
          <p:nvPr>
            <p:ph type="dt" sz="half" idx="10"/>
          </p:nvPr>
        </p:nvSpPr>
        <p:spPr/>
        <p:txBody>
          <a:bodyPr/>
          <a:lstStyle/>
          <a:p>
            <a:fld id="{8F84C4B8-41B0-4929-8429-F09071EF3947}" type="datetimeFigureOut">
              <a:rPr lang="fr-CA" smtClean="0"/>
              <a:t>2020-09-16</a:t>
            </a:fld>
            <a:endParaRPr lang="fr-CA"/>
          </a:p>
        </p:txBody>
      </p:sp>
      <p:sp>
        <p:nvSpPr>
          <p:cNvPr id="5" name="Espace réservé du pied de page 4">
            <a:extLst>
              <a:ext uri="{FF2B5EF4-FFF2-40B4-BE49-F238E27FC236}">
                <a16:creationId xmlns:a16="http://schemas.microsoft.com/office/drawing/2014/main" id="{6B94656B-E743-4957-BDD2-2B996B149BC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96EE517-D671-414A-AEEA-0EB68F644DC3}"/>
              </a:ext>
            </a:extLst>
          </p:cNvPr>
          <p:cNvSpPr>
            <a:spLocks noGrp="1"/>
          </p:cNvSpPr>
          <p:nvPr>
            <p:ph type="sldNum" sz="quarter" idx="12"/>
          </p:nvPr>
        </p:nvSpPr>
        <p:spPr/>
        <p:txBody>
          <a:bodyPr/>
          <a:lstStyle/>
          <a:p>
            <a:fld id="{FE77D03E-F639-44BC-9C33-6628B5D4EC81}" type="slidenum">
              <a:rPr lang="fr-CA" smtClean="0"/>
              <a:t>‹N°›</a:t>
            </a:fld>
            <a:endParaRPr lang="fr-CA"/>
          </a:p>
        </p:txBody>
      </p:sp>
    </p:spTree>
    <p:extLst>
      <p:ext uri="{BB962C8B-B14F-4D97-AF65-F5344CB8AC3E}">
        <p14:creationId xmlns:p14="http://schemas.microsoft.com/office/powerpoint/2010/main" val="100490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B13CE2-AD7A-475E-8985-65DDB642ED0D}"/>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5A1FDFE3-AC02-463D-BB12-4EB2B92D1F6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59F495E4-9DE5-45F3-A20E-3CD6541043B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26798340-4691-4A18-B198-D79FE348A47B}"/>
              </a:ext>
            </a:extLst>
          </p:cNvPr>
          <p:cNvSpPr>
            <a:spLocks noGrp="1"/>
          </p:cNvSpPr>
          <p:nvPr>
            <p:ph type="dt" sz="half" idx="10"/>
          </p:nvPr>
        </p:nvSpPr>
        <p:spPr/>
        <p:txBody>
          <a:bodyPr/>
          <a:lstStyle/>
          <a:p>
            <a:fld id="{8F84C4B8-41B0-4929-8429-F09071EF3947}" type="datetimeFigureOut">
              <a:rPr lang="fr-CA" smtClean="0"/>
              <a:t>2020-09-16</a:t>
            </a:fld>
            <a:endParaRPr lang="fr-CA"/>
          </a:p>
        </p:txBody>
      </p:sp>
      <p:sp>
        <p:nvSpPr>
          <p:cNvPr id="6" name="Espace réservé du pied de page 5">
            <a:extLst>
              <a:ext uri="{FF2B5EF4-FFF2-40B4-BE49-F238E27FC236}">
                <a16:creationId xmlns:a16="http://schemas.microsoft.com/office/drawing/2014/main" id="{14B808A3-BA78-4763-9D8C-7E844599C58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AEBC82F-BC69-4DBE-B698-C4927AC81500}"/>
              </a:ext>
            </a:extLst>
          </p:cNvPr>
          <p:cNvSpPr>
            <a:spLocks noGrp="1"/>
          </p:cNvSpPr>
          <p:nvPr>
            <p:ph type="sldNum" sz="quarter" idx="12"/>
          </p:nvPr>
        </p:nvSpPr>
        <p:spPr/>
        <p:txBody>
          <a:bodyPr/>
          <a:lstStyle/>
          <a:p>
            <a:fld id="{FE77D03E-F639-44BC-9C33-6628B5D4EC81}" type="slidenum">
              <a:rPr lang="fr-CA" smtClean="0"/>
              <a:t>‹N°›</a:t>
            </a:fld>
            <a:endParaRPr lang="fr-CA"/>
          </a:p>
        </p:txBody>
      </p:sp>
    </p:spTree>
    <p:extLst>
      <p:ext uri="{BB962C8B-B14F-4D97-AF65-F5344CB8AC3E}">
        <p14:creationId xmlns:p14="http://schemas.microsoft.com/office/powerpoint/2010/main" val="3031481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962ECC-080D-4B1A-8FF9-499464799A20}"/>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B207440-4F5D-46E4-8449-E3DFA0898E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9B17EF8-B21B-4FAB-9A3A-3BE17CB3ED5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E07A1159-99C0-4603-A003-718666C217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3132729-EBCD-4E69-8A1A-9CE05739DC8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F8DEC472-C4D4-4BD7-9CB7-D45E5F32C3B4}"/>
              </a:ext>
            </a:extLst>
          </p:cNvPr>
          <p:cNvSpPr>
            <a:spLocks noGrp="1"/>
          </p:cNvSpPr>
          <p:nvPr>
            <p:ph type="dt" sz="half" idx="10"/>
          </p:nvPr>
        </p:nvSpPr>
        <p:spPr/>
        <p:txBody>
          <a:bodyPr/>
          <a:lstStyle/>
          <a:p>
            <a:fld id="{8F84C4B8-41B0-4929-8429-F09071EF3947}" type="datetimeFigureOut">
              <a:rPr lang="fr-CA" smtClean="0"/>
              <a:t>2020-09-16</a:t>
            </a:fld>
            <a:endParaRPr lang="fr-CA"/>
          </a:p>
        </p:txBody>
      </p:sp>
      <p:sp>
        <p:nvSpPr>
          <p:cNvPr id="8" name="Espace réservé du pied de page 7">
            <a:extLst>
              <a:ext uri="{FF2B5EF4-FFF2-40B4-BE49-F238E27FC236}">
                <a16:creationId xmlns:a16="http://schemas.microsoft.com/office/drawing/2014/main" id="{67BB6C59-8F96-4B4D-97EE-7F5EB65E40F6}"/>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FAAF9B65-50C6-44D4-BCFC-A47C20F7076D}"/>
              </a:ext>
            </a:extLst>
          </p:cNvPr>
          <p:cNvSpPr>
            <a:spLocks noGrp="1"/>
          </p:cNvSpPr>
          <p:nvPr>
            <p:ph type="sldNum" sz="quarter" idx="12"/>
          </p:nvPr>
        </p:nvSpPr>
        <p:spPr/>
        <p:txBody>
          <a:bodyPr/>
          <a:lstStyle/>
          <a:p>
            <a:fld id="{FE77D03E-F639-44BC-9C33-6628B5D4EC81}" type="slidenum">
              <a:rPr lang="fr-CA" smtClean="0"/>
              <a:t>‹N°›</a:t>
            </a:fld>
            <a:endParaRPr lang="fr-CA"/>
          </a:p>
        </p:txBody>
      </p:sp>
    </p:spTree>
    <p:extLst>
      <p:ext uri="{BB962C8B-B14F-4D97-AF65-F5344CB8AC3E}">
        <p14:creationId xmlns:p14="http://schemas.microsoft.com/office/powerpoint/2010/main" val="144133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A2B57-BFE6-4C1E-B150-6B323C2B0CAA}"/>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9B4271C8-E957-4CA6-BDDF-2138B87FFFCD}"/>
              </a:ext>
            </a:extLst>
          </p:cNvPr>
          <p:cNvSpPr>
            <a:spLocks noGrp="1"/>
          </p:cNvSpPr>
          <p:nvPr>
            <p:ph type="dt" sz="half" idx="10"/>
          </p:nvPr>
        </p:nvSpPr>
        <p:spPr/>
        <p:txBody>
          <a:bodyPr/>
          <a:lstStyle/>
          <a:p>
            <a:fld id="{8F84C4B8-41B0-4929-8429-F09071EF3947}" type="datetimeFigureOut">
              <a:rPr lang="fr-CA" smtClean="0"/>
              <a:t>2020-09-16</a:t>
            </a:fld>
            <a:endParaRPr lang="fr-CA"/>
          </a:p>
        </p:txBody>
      </p:sp>
      <p:sp>
        <p:nvSpPr>
          <p:cNvPr id="4" name="Espace réservé du pied de page 3">
            <a:extLst>
              <a:ext uri="{FF2B5EF4-FFF2-40B4-BE49-F238E27FC236}">
                <a16:creationId xmlns:a16="http://schemas.microsoft.com/office/drawing/2014/main" id="{C89BA9CA-6C56-44D3-BF7A-A7479FC037FE}"/>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9D292E2D-C72C-4CAB-AD73-DA49F8C1BBF9}"/>
              </a:ext>
            </a:extLst>
          </p:cNvPr>
          <p:cNvSpPr>
            <a:spLocks noGrp="1"/>
          </p:cNvSpPr>
          <p:nvPr>
            <p:ph type="sldNum" sz="quarter" idx="12"/>
          </p:nvPr>
        </p:nvSpPr>
        <p:spPr/>
        <p:txBody>
          <a:bodyPr/>
          <a:lstStyle/>
          <a:p>
            <a:fld id="{FE77D03E-F639-44BC-9C33-6628B5D4EC81}" type="slidenum">
              <a:rPr lang="fr-CA" smtClean="0"/>
              <a:t>‹N°›</a:t>
            </a:fld>
            <a:endParaRPr lang="fr-CA"/>
          </a:p>
        </p:txBody>
      </p:sp>
    </p:spTree>
    <p:extLst>
      <p:ext uri="{BB962C8B-B14F-4D97-AF65-F5344CB8AC3E}">
        <p14:creationId xmlns:p14="http://schemas.microsoft.com/office/powerpoint/2010/main" val="42892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5E608E0-7A17-454A-B691-DEA28234FEA8}"/>
              </a:ext>
            </a:extLst>
          </p:cNvPr>
          <p:cNvSpPr>
            <a:spLocks noGrp="1"/>
          </p:cNvSpPr>
          <p:nvPr>
            <p:ph type="dt" sz="half" idx="10"/>
          </p:nvPr>
        </p:nvSpPr>
        <p:spPr/>
        <p:txBody>
          <a:bodyPr/>
          <a:lstStyle/>
          <a:p>
            <a:fld id="{8F84C4B8-41B0-4929-8429-F09071EF3947}" type="datetimeFigureOut">
              <a:rPr lang="fr-CA" smtClean="0"/>
              <a:t>2020-09-16</a:t>
            </a:fld>
            <a:endParaRPr lang="fr-CA"/>
          </a:p>
        </p:txBody>
      </p:sp>
      <p:sp>
        <p:nvSpPr>
          <p:cNvPr id="3" name="Espace réservé du pied de page 2">
            <a:extLst>
              <a:ext uri="{FF2B5EF4-FFF2-40B4-BE49-F238E27FC236}">
                <a16:creationId xmlns:a16="http://schemas.microsoft.com/office/drawing/2014/main" id="{F53A2FA0-E41D-4E2A-9752-17A37D1A8BCB}"/>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EB944BEF-8E57-4CBF-AF46-F7D43225CA43}"/>
              </a:ext>
            </a:extLst>
          </p:cNvPr>
          <p:cNvSpPr>
            <a:spLocks noGrp="1"/>
          </p:cNvSpPr>
          <p:nvPr>
            <p:ph type="sldNum" sz="quarter" idx="12"/>
          </p:nvPr>
        </p:nvSpPr>
        <p:spPr/>
        <p:txBody>
          <a:bodyPr/>
          <a:lstStyle/>
          <a:p>
            <a:fld id="{FE77D03E-F639-44BC-9C33-6628B5D4EC81}" type="slidenum">
              <a:rPr lang="fr-CA" smtClean="0"/>
              <a:t>‹N°›</a:t>
            </a:fld>
            <a:endParaRPr lang="fr-CA"/>
          </a:p>
        </p:txBody>
      </p:sp>
    </p:spTree>
    <p:extLst>
      <p:ext uri="{BB962C8B-B14F-4D97-AF65-F5344CB8AC3E}">
        <p14:creationId xmlns:p14="http://schemas.microsoft.com/office/powerpoint/2010/main" val="3384553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02A5F9-A663-4DA2-815E-4125916346B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5CF850E9-6D16-4A36-BDBF-49E4E91CF3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B4DDEF0A-7E25-4ADA-B918-2CEA8E2DA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78A95A9-97E5-4646-A4E2-7EE5EED5B57E}"/>
              </a:ext>
            </a:extLst>
          </p:cNvPr>
          <p:cNvSpPr>
            <a:spLocks noGrp="1"/>
          </p:cNvSpPr>
          <p:nvPr>
            <p:ph type="dt" sz="half" idx="10"/>
          </p:nvPr>
        </p:nvSpPr>
        <p:spPr/>
        <p:txBody>
          <a:bodyPr/>
          <a:lstStyle/>
          <a:p>
            <a:fld id="{8F84C4B8-41B0-4929-8429-F09071EF3947}" type="datetimeFigureOut">
              <a:rPr lang="fr-CA" smtClean="0"/>
              <a:t>2020-09-16</a:t>
            </a:fld>
            <a:endParaRPr lang="fr-CA"/>
          </a:p>
        </p:txBody>
      </p:sp>
      <p:sp>
        <p:nvSpPr>
          <p:cNvPr id="6" name="Espace réservé du pied de page 5">
            <a:extLst>
              <a:ext uri="{FF2B5EF4-FFF2-40B4-BE49-F238E27FC236}">
                <a16:creationId xmlns:a16="http://schemas.microsoft.com/office/drawing/2014/main" id="{CD83644C-93CE-4101-B817-FD35BA78F0C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3923EC6-E55F-452A-9635-B8A7E17E85B2}"/>
              </a:ext>
            </a:extLst>
          </p:cNvPr>
          <p:cNvSpPr>
            <a:spLocks noGrp="1"/>
          </p:cNvSpPr>
          <p:nvPr>
            <p:ph type="sldNum" sz="quarter" idx="12"/>
          </p:nvPr>
        </p:nvSpPr>
        <p:spPr/>
        <p:txBody>
          <a:bodyPr/>
          <a:lstStyle/>
          <a:p>
            <a:fld id="{FE77D03E-F639-44BC-9C33-6628B5D4EC81}" type="slidenum">
              <a:rPr lang="fr-CA" smtClean="0"/>
              <a:t>‹N°›</a:t>
            </a:fld>
            <a:endParaRPr lang="fr-CA"/>
          </a:p>
        </p:txBody>
      </p:sp>
    </p:spTree>
    <p:extLst>
      <p:ext uri="{BB962C8B-B14F-4D97-AF65-F5344CB8AC3E}">
        <p14:creationId xmlns:p14="http://schemas.microsoft.com/office/powerpoint/2010/main" val="351033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6A0D5A-A094-484C-B0B7-C8912112EFF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DEAE40B4-6BB3-4C84-80AA-D9FDF6CB6A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DA1BC6D7-8883-47EC-B7E8-95C58783E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E265C28-DDF4-42A1-A3EC-F542F1E018C9}"/>
              </a:ext>
            </a:extLst>
          </p:cNvPr>
          <p:cNvSpPr>
            <a:spLocks noGrp="1"/>
          </p:cNvSpPr>
          <p:nvPr>
            <p:ph type="dt" sz="half" idx="10"/>
          </p:nvPr>
        </p:nvSpPr>
        <p:spPr/>
        <p:txBody>
          <a:bodyPr/>
          <a:lstStyle/>
          <a:p>
            <a:fld id="{8F84C4B8-41B0-4929-8429-F09071EF3947}" type="datetimeFigureOut">
              <a:rPr lang="fr-CA" smtClean="0"/>
              <a:t>2020-09-16</a:t>
            </a:fld>
            <a:endParaRPr lang="fr-CA"/>
          </a:p>
        </p:txBody>
      </p:sp>
      <p:sp>
        <p:nvSpPr>
          <p:cNvPr id="6" name="Espace réservé du pied de page 5">
            <a:extLst>
              <a:ext uri="{FF2B5EF4-FFF2-40B4-BE49-F238E27FC236}">
                <a16:creationId xmlns:a16="http://schemas.microsoft.com/office/drawing/2014/main" id="{BDAEC707-A116-49D4-B6E2-3AEF02D9B84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1D97CE0A-6666-463D-B602-0EC9463DF80A}"/>
              </a:ext>
            </a:extLst>
          </p:cNvPr>
          <p:cNvSpPr>
            <a:spLocks noGrp="1"/>
          </p:cNvSpPr>
          <p:nvPr>
            <p:ph type="sldNum" sz="quarter" idx="12"/>
          </p:nvPr>
        </p:nvSpPr>
        <p:spPr/>
        <p:txBody>
          <a:bodyPr/>
          <a:lstStyle/>
          <a:p>
            <a:fld id="{FE77D03E-F639-44BC-9C33-6628B5D4EC81}" type="slidenum">
              <a:rPr lang="fr-CA" smtClean="0"/>
              <a:t>‹N°›</a:t>
            </a:fld>
            <a:endParaRPr lang="fr-CA"/>
          </a:p>
        </p:txBody>
      </p:sp>
    </p:spTree>
    <p:extLst>
      <p:ext uri="{BB962C8B-B14F-4D97-AF65-F5344CB8AC3E}">
        <p14:creationId xmlns:p14="http://schemas.microsoft.com/office/powerpoint/2010/main" val="400102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E1C3D7C-59BF-4655-A477-388CD1E89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F7D19C38-E426-4F23-89D6-FDA4063594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D8CE103-7E63-4D0C-9D03-06E744764A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4C4B8-41B0-4929-8429-F09071EF3947}" type="datetimeFigureOut">
              <a:rPr lang="fr-CA" smtClean="0"/>
              <a:t>2020-09-16</a:t>
            </a:fld>
            <a:endParaRPr lang="fr-CA"/>
          </a:p>
        </p:txBody>
      </p:sp>
      <p:sp>
        <p:nvSpPr>
          <p:cNvPr id="5" name="Espace réservé du pied de page 4">
            <a:extLst>
              <a:ext uri="{FF2B5EF4-FFF2-40B4-BE49-F238E27FC236}">
                <a16:creationId xmlns:a16="http://schemas.microsoft.com/office/drawing/2014/main" id="{44DE870C-FA93-4F0F-AF71-CFABCBCAAA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663A7533-A2AF-456E-A637-68D82D0BD4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7D03E-F639-44BC-9C33-6628B5D4EC81}" type="slidenum">
              <a:rPr lang="fr-CA" smtClean="0"/>
              <a:t>‹N°›</a:t>
            </a:fld>
            <a:endParaRPr lang="fr-CA"/>
          </a:p>
        </p:txBody>
      </p:sp>
    </p:spTree>
    <p:extLst>
      <p:ext uri="{BB962C8B-B14F-4D97-AF65-F5344CB8AC3E}">
        <p14:creationId xmlns:p14="http://schemas.microsoft.com/office/powerpoint/2010/main" val="3271993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84F9357-0F11-4480-8CCF-5ECE0C22EE57}"/>
              </a:ext>
            </a:extLst>
          </p:cNvPr>
          <p:cNvPicPr>
            <a:picLocks noChangeAspect="1"/>
          </p:cNvPicPr>
          <p:nvPr/>
        </p:nvPicPr>
        <p:blipFill rotWithShape="1">
          <a:blip r:embed="rId2">
            <a:extLst>
              <a:ext uri="{28A0092B-C50C-407E-A947-70E740481C1C}">
                <a14:useLocalDpi xmlns:a14="http://schemas.microsoft.com/office/drawing/2010/main" val="0"/>
              </a:ext>
            </a:extLst>
          </a:blip>
          <a:srcRect l="-930" t="-2918" r="930" b="23831"/>
          <a:stretch/>
        </p:blipFill>
        <p:spPr>
          <a:xfrm>
            <a:off x="-116957" y="-265814"/>
            <a:ext cx="12309534" cy="7123814"/>
          </a:xfrm>
          <a:prstGeom prst="rect">
            <a:avLst/>
          </a:prstGeom>
        </p:spPr>
      </p:pic>
      <p:pic>
        <p:nvPicPr>
          <p:cNvPr id="9" name="Image 8">
            <a:extLst>
              <a:ext uri="{FF2B5EF4-FFF2-40B4-BE49-F238E27FC236}">
                <a16:creationId xmlns:a16="http://schemas.microsoft.com/office/drawing/2014/main" id="{6F6DDE8F-48D4-47AB-983D-86568EC23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2" y="-2831"/>
            <a:ext cx="2857500" cy="1450883"/>
          </a:xfrm>
          <a:prstGeom prst="rect">
            <a:avLst/>
          </a:prstGeom>
        </p:spPr>
      </p:pic>
      <p:sp>
        <p:nvSpPr>
          <p:cNvPr id="10" name="Rectangle 9">
            <a:extLst>
              <a:ext uri="{FF2B5EF4-FFF2-40B4-BE49-F238E27FC236}">
                <a16:creationId xmlns:a16="http://schemas.microsoft.com/office/drawing/2014/main" id="{490ED445-9721-4E8F-A130-6E0747C125A1}"/>
              </a:ext>
            </a:extLst>
          </p:cNvPr>
          <p:cNvSpPr/>
          <p:nvPr/>
        </p:nvSpPr>
        <p:spPr>
          <a:xfrm>
            <a:off x="2" y="-2834"/>
            <a:ext cx="9334500" cy="1450883"/>
          </a:xfrm>
          <a:prstGeom prst="rect">
            <a:avLst/>
          </a:prstGeom>
          <a:solidFill>
            <a:srgbClr val="378F83">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b="1" dirty="0">
                <a:solidFill>
                  <a:schemeClr val="tx1"/>
                </a:solidFill>
              </a:rPr>
              <a:t>Présentation pour consultation écrite</a:t>
            </a:r>
          </a:p>
          <a:p>
            <a:pPr algn="ctr"/>
            <a:r>
              <a:rPr lang="fr-CA" sz="2400" b="1" dirty="0">
                <a:solidFill>
                  <a:schemeClr val="tx1"/>
                </a:solidFill>
              </a:rPr>
              <a:t>du 16 septembre au 1 octobre 2020</a:t>
            </a:r>
          </a:p>
        </p:txBody>
      </p:sp>
      <p:sp>
        <p:nvSpPr>
          <p:cNvPr id="11" name="Rectangle 10">
            <a:extLst>
              <a:ext uri="{FF2B5EF4-FFF2-40B4-BE49-F238E27FC236}">
                <a16:creationId xmlns:a16="http://schemas.microsoft.com/office/drawing/2014/main" id="{0998300D-EB2E-45CB-88BD-2F90DEC607E0}"/>
              </a:ext>
            </a:extLst>
          </p:cNvPr>
          <p:cNvSpPr/>
          <p:nvPr/>
        </p:nvSpPr>
        <p:spPr>
          <a:xfrm>
            <a:off x="2" y="5407117"/>
            <a:ext cx="9334500" cy="1450883"/>
          </a:xfrm>
          <a:prstGeom prst="rect">
            <a:avLst/>
          </a:prstGeom>
          <a:solidFill>
            <a:srgbClr val="7694A4">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400" b="1" dirty="0">
                <a:solidFill>
                  <a:schemeClr val="tx1"/>
                </a:solidFill>
              </a:rPr>
              <a:t>Projet de règlement 308-74-20 amendant le règlement de zonage 308-91 afin de modifier la délimitation de la zone R-1 229 au détriment de la zone RX 226 afin d’y inclure les lots 2 127 639 et 3 604 923</a:t>
            </a:r>
          </a:p>
        </p:txBody>
      </p:sp>
    </p:spTree>
    <p:extLst>
      <p:ext uri="{BB962C8B-B14F-4D97-AF65-F5344CB8AC3E}">
        <p14:creationId xmlns:p14="http://schemas.microsoft.com/office/powerpoint/2010/main" val="256194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DF19ABD-0174-4FDA-8D95-E787383B2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2" y="124079"/>
            <a:ext cx="2857500" cy="1323975"/>
          </a:xfrm>
          <a:prstGeom prst="rect">
            <a:avLst/>
          </a:prstGeom>
        </p:spPr>
      </p:pic>
      <p:sp>
        <p:nvSpPr>
          <p:cNvPr id="3" name="Rectangle 2">
            <a:extLst>
              <a:ext uri="{FF2B5EF4-FFF2-40B4-BE49-F238E27FC236}">
                <a16:creationId xmlns:a16="http://schemas.microsoft.com/office/drawing/2014/main" id="{B0642F87-4CC6-4929-9804-717B5ED7D790}"/>
              </a:ext>
            </a:extLst>
          </p:cNvPr>
          <p:cNvSpPr/>
          <p:nvPr/>
        </p:nvSpPr>
        <p:spPr>
          <a:xfrm>
            <a:off x="2" y="-2834"/>
            <a:ext cx="9334500" cy="1450883"/>
          </a:xfrm>
          <a:prstGeom prst="rect">
            <a:avLst/>
          </a:prstGeom>
          <a:solidFill>
            <a:srgbClr val="37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Consultation publique durant la pandémie de la COVID-19</a:t>
            </a:r>
          </a:p>
        </p:txBody>
      </p:sp>
      <p:sp>
        <p:nvSpPr>
          <p:cNvPr id="4" name="Rectangle 3">
            <a:extLst>
              <a:ext uri="{FF2B5EF4-FFF2-40B4-BE49-F238E27FC236}">
                <a16:creationId xmlns:a16="http://schemas.microsoft.com/office/drawing/2014/main" id="{C1483D23-67BA-491E-8235-12A805B1CAFE}"/>
              </a:ext>
            </a:extLst>
          </p:cNvPr>
          <p:cNvSpPr/>
          <p:nvPr/>
        </p:nvSpPr>
        <p:spPr>
          <a:xfrm>
            <a:off x="368596" y="1921203"/>
            <a:ext cx="9689805" cy="4093428"/>
          </a:xfrm>
          <a:prstGeom prst="rect">
            <a:avLst/>
          </a:prstGeom>
        </p:spPr>
        <p:txBody>
          <a:bodyPr wrap="square">
            <a:spAutoFit/>
          </a:bodyPr>
          <a:lstStyle/>
          <a:p>
            <a:pPr algn="just"/>
            <a:r>
              <a:rPr lang="fr-CA" sz="2000" dirty="0"/>
              <a:t>- Le gouvernement provincial a ordonné différentes mesures visant à protéger la santé de la population en réduisant au minimum les risques de propagation de la COVID-19. </a:t>
            </a:r>
          </a:p>
          <a:p>
            <a:pPr algn="just"/>
            <a:endParaRPr lang="fr-CA" sz="2000" dirty="0"/>
          </a:p>
          <a:p>
            <a:pPr algn="just"/>
            <a:r>
              <a:rPr lang="fr-CA" sz="2000" dirty="0"/>
              <a:t>- Dans cette optique, toute procédure qui fait partie du processus décisionnel d’un organisme municipal et qui implique le déplacement ou le rassemblement de citoyens est suspendue ou doit être remplacée conformément à l’Arrêté 2020-033 du 7 mai 2020. Cela inclut notamment les assemblées publiques de consultation concernant la modification des règlements d’urbanisme.</a:t>
            </a:r>
          </a:p>
          <a:p>
            <a:pPr algn="just"/>
            <a:endParaRPr lang="fr-CA" sz="2000" dirty="0"/>
          </a:p>
          <a:p>
            <a:pPr algn="just"/>
            <a:r>
              <a:rPr lang="fr-CA" sz="2000" dirty="0"/>
              <a:t>- Dans la mesure où la Municipalité souhaite entamer ou poursuivre la modification d’un règlement d’urbanisme, l’assemblée publique de consultation normalement prévue par la Loi sur l’aménagement et l’urbanisme doit être remplacée par une consultation écrite d’une durée de 15 jours annoncée préalablement par un avis public. </a:t>
            </a:r>
          </a:p>
        </p:txBody>
      </p:sp>
    </p:spTree>
    <p:extLst>
      <p:ext uri="{BB962C8B-B14F-4D97-AF65-F5344CB8AC3E}">
        <p14:creationId xmlns:p14="http://schemas.microsoft.com/office/powerpoint/2010/main" val="377794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3CE4EF9-A636-470E-9F96-9606B682D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2" y="124079"/>
            <a:ext cx="2857500" cy="1323975"/>
          </a:xfrm>
          <a:prstGeom prst="rect">
            <a:avLst/>
          </a:prstGeom>
        </p:spPr>
      </p:pic>
      <p:sp>
        <p:nvSpPr>
          <p:cNvPr id="3" name="Rectangle 2">
            <a:extLst>
              <a:ext uri="{FF2B5EF4-FFF2-40B4-BE49-F238E27FC236}">
                <a16:creationId xmlns:a16="http://schemas.microsoft.com/office/drawing/2014/main" id="{F7BE9EDC-2AA5-485A-81C8-914974BAB3DB}"/>
              </a:ext>
            </a:extLst>
          </p:cNvPr>
          <p:cNvSpPr/>
          <p:nvPr/>
        </p:nvSpPr>
        <p:spPr>
          <a:xfrm>
            <a:off x="2" y="-2834"/>
            <a:ext cx="9334500" cy="1450883"/>
          </a:xfrm>
          <a:prstGeom prst="rect">
            <a:avLst/>
          </a:prstGeom>
          <a:solidFill>
            <a:srgbClr val="37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Contexte et objet de la modification</a:t>
            </a:r>
          </a:p>
        </p:txBody>
      </p:sp>
      <p:sp>
        <p:nvSpPr>
          <p:cNvPr id="4" name="Rectangle 3">
            <a:extLst>
              <a:ext uri="{FF2B5EF4-FFF2-40B4-BE49-F238E27FC236}">
                <a16:creationId xmlns:a16="http://schemas.microsoft.com/office/drawing/2014/main" id="{F2D77D7B-1244-4A02-82FF-76AD7D4778BE}"/>
              </a:ext>
            </a:extLst>
          </p:cNvPr>
          <p:cNvSpPr/>
          <p:nvPr/>
        </p:nvSpPr>
        <p:spPr>
          <a:xfrm>
            <a:off x="350874" y="1527796"/>
            <a:ext cx="8447893" cy="4708981"/>
          </a:xfrm>
          <a:prstGeom prst="rect">
            <a:avLst/>
          </a:prstGeom>
        </p:spPr>
        <p:txBody>
          <a:bodyPr wrap="square">
            <a:spAutoFit/>
          </a:bodyPr>
          <a:lstStyle/>
          <a:p>
            <a:pPr algn="just"/>
            <a:r>
              <a:rPr lang="fr-CA" sz="2000" dirty="0"/>
              <a:t>Lors du dépôt d’une demande de permis de construction pour l’agrandissement d’une bâtiment principal en cour arrière, la Municipalité Pointe-Calumet a constaté que 2 terrains localisés en bordure de la 16</a:t>
            </a:r>
            <a:r>
              <a:rPr lang="fr-CA" sz="2000" baseline="30000" dirty="0"/>
              <a:t>e</a:t>
            </a:r>
            <a:r>
              <a:rPr lang="fr-CA" sz="2000" dirty="0"/>
              <a:t> avenue avaient un double zonage. En effet, actuellement, la cour arrière de 2 propriétés se situe à la fois dans les zones R-1 229 et RX 226. Ces 2 zones n’autorisent pas les mêmes normes et usages, ce qui compromet l’émission de certains permis. </a:t>
            </a:r>
            <a:r>
              <a:rPr lang="fr-CA" sz="2000" u="sng" dirty="0"/>
              <a:t>En conséquence, afin de régulariser la situation, la Municipalité de Pointe-Calumet a décidé de modifier la délimitation de la zone R-1 229 au détriment de la zone RX 226 afin d’y inclure les lots 2 127 639 et 3 604 923.</a:t>
            </a:r>
          </a:p>
          <a:p>
            <a:pPr algn="just"/>
            <a:endParaRPr lang="fr-CA" sz="2000" dirty="0"/>
          </a:p>
          <a:p>
            <a:pPr algn="just"/>
            <a:r>
              <a:rPr lang="fr-CA" sz="2000" b="1" dirty="0"/>
              <a:t>Définition </a:t>
            </a:r>
          </a:p>
          <a:p>
            <a:pPr algn="just"/>
            <a:r>
              <a:rPr lang="fr-CA" sz="2000" b="1" dirty="0"/>
              <a:t>Plan de zonage: </a:t>
            </a:r>
            <a:r>
              <a:rPr lang="fr-CA" sz="2000" dirty="0"/>
              <a:t>Plan illustrant la d</a:t>
            </a:r>
            <a:r>
              <a:rPr lang="fr-CA" dirty="0"/>
              <a:t>ivision d'une ville ou d'un territoire en zones en vue de contrôler l’usage des terrains et des bâtiments, ainsi que l’implantation, la forme et l’apparence des construction.</a:t>
            </a:r>
          </a:p>
          <a:p>
            <a:pPr algn="just"/>
            <a:r>
              <a:rPr lang="fr-CA" sz="1200" dirty="0"/>
              <a:t>Source: Ministère des affaires municipales et de l’habitation, 2020</a:t>
            </a:r>
          </a:p>
          <a:p>
            <a:pPr algn="just"/>
            <a:endParaRPr lang="fr-CA" sz="1200" dirty="0"/>
          </a:p>
        </p:txBody>
      </p:sp>
      <p:pic>
        <p:nvPicPr>
          <p:cNvPr id="5" name="Image 4">
            <a:extLst>
              <a:ext uri="{FF2B5EF4-FFF2-40B4-BE49-F238E27FC236}">
                <a16:creationId xmlns:a16="http://schemas.microsoft.com/office/drawing/2014/main" id="{FDE7AC12-E99C-44D8-AE30-CBBCD09AE9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34502" y="1476650"/>
            <a:ext cx="3051111" cy="5257271"/>
          </a:xfrm>
          <a:prstGeom prst="rect">
            <a:avLst/>
          </a:prstGeom>
        </p:spPr>
      </p:pic>
    </p:spTree>
    <p:extLst>
      <p:ext uri="{BB962C8B-B14F-4D97-AF65-F5344CB8AC3E}">
        <p14:creationId xmlns:p14="http://schemas.microsoft.com/office/powerpoint/2010/main" val="127672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CB6C3DE-9108-4FC3-BC40-D0780B2C3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34025"/>
            <a:ext cx="2857500" cy="1323975"/>
          </a:xfrm>
          <a:prstGeom prst="rect">
            <a:avLst/>
          </a:prstGeom>
        </p:spPr>
      </p:pic>
      <p:sp>
        <p:nvSpPr>
          <p:cNvPr id="3" name="Rectangle 2">
            <a:extLst>
              <a:ext uri="{FF2B5EF4-FFF2-40B4-BE49-F238E27FC236}">
                <a16:creationId xmlns:a16="http://schemas.microsoft.com/office/drawing/2014/main" id="{12AAA00E-35C2-4D7C-B577-F0AE6CD9C6A1}"/>
              </a:ext>
            </a:extLst>
          </p:cNvPr>
          <p:cNvSpPr/>
          <p:nvPr/>
        </p:nvSpPr>
        <p:spPr>
          <a:xfrm>
            <a:off x="2" y="-2834"/>
            <a:ext cx="9334500" cy="1450883"/>
          </a:xfrm>
          <a:prstGeom prst="rect">
            <a:avLst/>
          </a:prstGeom>
          <a:solidFill>
            <a:srgbClr val="37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Localisation des zones concernées par la modification</a:t>
            </a:r>
          </a:p>
        </p:txBody>
      </p:sp>
      <p:pic>
        <p:nvPicPr>
          <p:cNvPr id="4" name="Image 3">
            <a:extLst>
              <a:ext uri="{FF2B5EF4-FFF2-40B4-BE49-F238E27FC236}">
                <a16:creationId xmlns:a16="http://schemas.microsoft.com/office/drawing/2014/main" id="{9F64A149-BA2C-45B0-BF13-AE03BAEC01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86697" y="0"/>
            <a:ext cx="3505301" cy="6923314"/>
          </a:xfrm>
          <a:prstGeom prst="rect">
            <a:avLst/>
          </a:prstGeom>
        </p:spPr>
      </p:pic>
      <p:sp>
        <p:nvSpPr>
          <p:cNvPr id="5" name="ZoneTexte 4">
            <a:extLst>
              <a:ext uri="{FF2B5EF4-FFF2-40B4-BE49-F238E27FC236}">
                <a16:creationId xmlns:a16="http://schemas.microsoft.com/office/drawing/2014/main" id="{5D7DB71F-D6A9-4A28-ACB8-2CCC7AB399AF}"/>
              </a:ext>
            </a:extLst>
          </p:cNvPr>
          <p:cNvSpPr txBox="1"/>
          <p:nvPr/>
        </p:nvSpPr>
        <p:spPr>
          <a:xfrm>
            <a:off x="173621" y="1671697"/>
            <a:ext cx="8097924" cy="4370427"/>
          </a:xfrm>
          <a:prstGeom prst="rect">
            <a:avLst/>
          </a:prstGeom>
          <a:noFill/>
        </p:spPr>
        <p:txBody>
          <a:bodyPr wrap="square" rtlCol="0">
            <a:spAutoFit/>
          </a:bodyPr>
          <a:lstStyle/>
          <a:p>
            <a:pPr algn="just"/>
            <a:r>
              <a:rPr lang="fr-CA" sz="2000" dirty="0"/>
              <a:t>La zone R-1 229 se localise dans la partie est de la Municipalité. Elle est comprise entre la 17</a:t>
            </a:r>
            <a:r>
              <a:rPr lang="fr-CA" sz="2000" baseline="30000" dirty="0"/>
              <a:t>e</a:t>
            </a:r>
            <a:r>
              <a:rPr lang="fr-CA" sz="2000" dirty="0"/>
              <a:t> avenue, la 21</a:t>
            </a:r>
            <a:r>
              <a:rPr lang="fr-CA" sz="2000" baseline="30000" dirty="0"/>
              <a:t>e </a:t>
            </a:r>
            <a:r>
              <a:rPr lang="fr-CA" sz="2000" dirty="0"/>
              <a:t>avenue, le boulevard de la Chapelle et les terrains vagues situés au nord-est de la Municipalité. La zone est partiellement desservis par les infrastructures urbaines (aqueduc seulement) et est composée exclusivement d’habitations unifamiliales isolées de 1 ou de 2 étages. </a:t>
            </a:r>
          </a:p>
          <a:p>
            <a:pPr algn="just"/>
            <a:endParaRPr lang="fr-CA" sz="2000" dirty="0"/>
          </a:p>
          <a:p>
            <a:pPr algn="just"/>
            <a:r>
              <a:rPr lang="fr-CA" sz="2000" dirty="0"/>
              <a:t>La zone RX 226 se localise au nord-est de la Municipalité. Elle est située dans le prolongement des avenue terminant en cul-de-sac à partir du boulevard de la Chapelle, Il s’agit présentement d’un secteur non-développé comprenant des milieux humides. Pour être développé, cette zone doit faire  l’objet d’un exercice de planification d’ensemble devant répondre à une densification établie.</a:t>
            </a:r>
          </a:p>
          <a:p>
            <a:pPr algn="just"/>
            <a:endParaRPr lang="fr-CA" dirty="0"/>
          </a:p>
        </p:txBody>
      </p:sp>
    </p:spTree>
    <p:extLst>
      <p:ext uri="{BB962C8B-B14F-4D97-AF65-F5344CB8AC3E}">
        <p14:creationId xmlns:p14="http://schemas.microsoft.com/office/powerpoint/2010/main" val="3615461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2CA4DAB-C15C-4F9A-B588-9BFC87390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31191"/>
            <a:ext cx="2857500" cy="1323975"/>
          </a:xfrm>
          <a:prstGeom prst="rect">
            <a:avLst/>
          </a:prstGeom>
        </p:spPr>
      </p:pic>
      <p:sp>
        <p:nvSpPr>
          <p:cNvPr id="3" name="Rectangle 2">
            <a:extLst>
              <a:ext uri="{FF2B5EF4-FFF2-40B4-BE49-F238E27FC236}">
                <a16:creationId xmlns:a16="http://schemas.microsoft.com/office/drawing/2014/main" id="{70BB21B4-C928-4E04-B130-963D0A74E44F}"/>
              </a:ext>
            </a:extLst>
          </p:cNvPr>
          <p:cNvSpPr/>
          <p:nvPr/>
        </p:nvSpPr>
        <p:spPr>
          <a:xfrm>
            <a:off x="1" y="-2834"/>
            <a:ext cx="8131415" cy="1450883"/>
          </a:xfrm>
          <a:prstGeom prst="rect">
            <a:avLst/>
          </a:prstGeom>
          <a:solidFill>
            <a:srgbClr val="37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Représentation de la nouvelle délimitation de la zone R-1 229 au détriment de la zone RX 226</a:t>
            </a:r>
          </a:p>
        </p:txBody>
      </p:sp>
      <p:pic>
        <p:nvPicPr>
          <p:cNvPr id="4" name="Image 3">
            <a:extLst>
              <a:ext uri="{FF2B5EF4-FFF2-40B4-BE49-F238E27FC236}">
                <a16:creationId xmlns:a16="http://schemas.microsoft.com/office/drawing/2014/main" id="{7FEF79E0-4C24-408F-991E-89392CD64C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6728233" y="1324065"/>
            <a:ext cx="7202852" cy="4396485"/>
          </a:xfrm>
          <a:prstGeom prst="rect">
            <a:avLst/>
          </a:prstGeom>
        </p:spPr>
      </p:pic>
      <p:sp>
        <p:nvSpPr>
          <p:cNvPr id="5" name="ZoneTexte 4">
            <a:extLst>
              <a:ext uri="{FF2B5EF4-FFF2-40B4-BE49-F238E27FC236}">
                <a16:creationId xmlns:a16="http://schemas.microsoft.com/office/drawing/2014/main" id="{8AE7F918-B716-4A5F-AAF1-61B05A30ED80}"/>
              </a:ext>
            </a:extLst>
          </p:cNvPr>
          <p:cNvSpPr txBox="1"/>
          <p:nvPr/>
        </p:nvSpPr>
        <p:spPr>
          <a:xfrm>
            <a:off x="251279" y="2004479"/>
            <a:ext cx="7336466" cy="1600438"/>
          </a:xfrm>
          <a:prstGeom prst="rect">
            <a:avLst/>
          </a:prstGeom>
          <a:noFill/>
        </p:spPr>
        <p:txBody>
          <a:bodyPr wrap="square" rtlCol="0">
            <a:spAutoFit/>
          </a:bodyPr>
          <a:lstStyle/>
          <a:p>
            <a:pPr algn="just"/>
            <a:r>
              <a:rPr lang="fr-CA" sz="2000" dirty="0"/>
              <a:t>La modification de la délimitation de la zone R-1 229 au détriment de la RX 226 afin d’y inclure les lot 2 127 639 et 3 604 923 est représentée par le cercle rouge sur l’image ci-jointe. Il s’agit d’une modification mineure visant à régulariser une situation.</a:t>
            </a:r>
          </a:p>
          <a:p>
            <a:pPr algn="just"/>
            <a:endParaRPr lang="fr-CA" dirty="0"/>
          </a:p>
        </p:txBody>
      </p:sp>
      <p:sp>
        <p:nvSpPr>
          <p:cNvPr id="6" name="Ellipse 5">
            <a:extLst>
              <a:ext uri="{FF2B5EF4-FFF2-40B4-BE49-F238E27FC236}">
                <a16:creationId xmlns:a16="http://schemas.microsoft.com/office/drawing/2014/main" id="{B6022E78-231F-45CB-9652-66552185757A}"/>
              </a:ext>
            </a:extLst>
          </p:cNvPr>
          <p:cNvSpPr/>
          <p:nvPr/>
        </p:nvSpPr>
        <p:spPr>
          <a:xfrm>
            <a:off x="10935478" y="2668555"/>
            <a:ext cx="429208" cy="5505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561010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6B4020A-870B-444B-9C12-75E6BFC37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2" y="124079"/>
            <a:ext cx="2857500" cy="1323975"/>
          </a:xfrm>
          <a:prstGeom prst="rect">
            <a:avLst/>
          </a:prstGeom>
        </p:spPr>
      </p:pic>
      <p:sp>
        <p:nvSpPr>
          <p:cNvPr id="3" name="Rectangle 2">
            <a:extLst>
              <a:ext uri="{FF2B5EF4-FFF2-40B4-BE49-F238E27FC236}">
                <a16:creationId xmlns:a16="http://schemas.microsoft.com/office/drawing/2014/main" id="{060A7B62-A642-467F-9838-27F6F5F65486}"/>
              </a:ext>
            </a:extLst>
          </p:cNvPr>
          <p:cNvSpPr/>
          <p:nvPr/>
        </p:nvSpPr>
        <p:spPr>
          <a:xfrm>
            <a:off x="2" y="-2834"/>
            <a:ext cx="9334500" cy="1450883"/>
          </a:xfrm>
          <a:prstGeom prst="rect">
            <a:avLst/>
          </a:prstGeom>
          <a:solidFill>
            <a:srgbClr val="37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Dispositions susceptibles d’approbation référendaire</a:t>
            </a:r>
          </a:p>
        </p:txBody>
      </p:sp>
      <p:sp>
        <p:nvSpPr>
          <p:cNvPr id="4" name="Rectangle 3">
            <a:extLst>
              <a:ext uri="{FF2B5EF4-FFF2-40B4-BE49-F238E27FC236}">
                <a16:creationId xmlns:a16="http://schemas.microsoft.com/office/drawing/2014/main" id="{B659EA35-8C6C-4001-99BB-981F9BF8F85A}"/>
              </a:ext>
            </a:extLst>
          </p:cNvPr>
          <p:cNvSpPr/>
          <p:nvPr/>
        </p:nvSpPr>
        <p:spPr>
          <a:xfrm>
            <a:off x="1756151" y="2156766"/>
            <a:ext cx="8679711" cy="369332"/>
          </a:xfrm>
          <a:prstGeom prst="rect">
            <a:avLst/>
          </a:prstGeom>
        </p:spPr>
        <p:txBody>
          <a:bodyPr wrap="square">
            <a:spAutoFit/>
          </a:bodyPr>
          <a:lstStyle/>
          <a:p>
            <a:r>
              <a:rPr lang="fr-CA" b="1" dirty="0"/>
              <a:t>Ce projet de règlement contient des dispositions susceptibles d’approbation référendaire</a:t>
            </a:r>
          </a:p>
        </p:txBody>
      </p:sp>
      <p:sp>
        <p:nvSpPr>
          <p:cNvPr id="5" name="Bulle narrative : ronde 4">
            <a:extLst>
              <a:ext uri="{FF2B5EF4-FFF2-40B4-BE49-F238E27FC236}">
                <a16:creationId xmlns:a16="http://schemas.microsoft.com/office/drawing/2014/main" id="{F11C8E68-122E-4FA5-A6CD-D2622E7A72F3}"/>
              </a:ext>
            </a:extLst>
          </p:cNvPr>
          <p:cNvSpPr/>
          <p:nvPr/>
        </p:nvSpPr>
        <p:spPr>
          <a:xfrm>
            <a:off x="769088" y="2883943"/>
            <a:ext cx="10653824" cy="3144723"/>
          </a:xfrm>
          <a:prstGeom prst="wedgeEllipse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CA" b="1" dirty="0">
                <a:solidFill>
                  <a:schemeClr val="tx1"/>
                </a:solidFill>
              </a:rPr>
              <a:t>Une disposition susceptible d’approbation référendaire est un article du projet de règlement pour lequel une demande, de la part de personnes intéressées et concernées par la modification, peut être présentée afin que l’article du règlement soit soumis à leur approbation (tenue d’un registre et d’un référendum), municipalités conformément à la </a:t>
            </a:r>
            <a:r>
              <a:rPr lang="fr-CA" b="1" i="1" dirty="0">
                <a:solidFill>
                  <a:schemeClr val="tx1"/>
                </a:solidFill>
              </a:rPr>
              <a:t>Loi sur les élections et les référendums dans les municipalités.</a:t>
            </a:r>
          </a:p>
          <a:p>
            <a:pPr algn="ctr"/>
            <a:endParaRPr lang="fr-CA" dirty="0"/>
          </a:p>
        </p:txBody>
      </p:sp>
    </p:spTree>
    <p:extLst>
      <p:ext uri="{BB962C8B-B14F-4D97-AF65-F5344CB8AC3E}">
        <p14:creationId xmlns:p14="http://schemas.microsoft.com/office/powerpoint/2010/main" val="735411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67CF729-3035-4919-AC98-31F889A35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2" y="124079"/>
            <a:ext cx="2857500" cy="1323975"/>
          </a:xfrm>
          <a:prstGeom prst="rect">
            <a:avLst/>
          </a:prstGeom>
        </p:spPr>
      </p:pic>
      <p:sp>
        <p:nvSpPr>
          <p:cNvPr id="3" name="Rectangle 2">
            <a:extLst>
              <a:ext uri="{FF2B5EF4-FFF2-40B4-BE49-F238E27FC236}">
                <a16:creationId xmlns:a16="http://schemas.microsoft.com/office/drawing/2014/main" id="{9203B203-1A6D-41A5-8EC1-7B43514745E2}"/>
              </a:ext>
            </a:extLst>
          </p:cNvPr>
          <p:cNvSpPr/>
          <p:nvPr/>
        </p:nvSpPr>
        <p:spPr>
          <a:xfrm>
            <a:off x="0" y="0"/>
            <a:ext cx="9334500" cy="1450883"/>
          </a:xfrm>
          <a:prstGeom prst="rect">
            <a:avLst/>
          </a:prstGeom>
          <a:solidFill>
            <a:srgbClr val="37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Prochaines étapes</a:t>
            </a:r>
          </a:p>
        </p:txBody>
      </p:sp>
      <p:sp>
        <p:nvSpPr>
          <p:cNvPr id="4" name="Rectangle 3">
            <a:extLst>
              <a:ext uri="{FF2B5EF4-FFF2-40B4-BE49-F238E27FC236}">
                <a16:creationId xmlns:a16="http://schemas.microsoft.com/office/drawing/2014/main" id="{71F68E34-5D62-41B0-AA7C-5DA245A63929}"/>
              </a:ext>
            </a:extLst>
          </p:cNvPr>
          <p:cNvSpPr/>
          <p:nvPr/>
        </p:nvSpPr>
        <p:spPr>
          <a:xfrm>
            <a:off x="723011" y="1862176"/>
            <a:ext cx="10430539" cy="4247317"/>
          </a:xfrm>
          <a:prstGeom prst="rect">
            <a:avLst/>
          </a:prstGeom>
        </p:spPr>
        <p:txBody>
          <a:bodyPr wrap="square">
            <a:spAutoFit/>
          </a:bodyPr>
          <a:lstStyle/>
          <a:p>
            <a:r>
              <a:rPr lang="fr-CA" dirty="0"/>
              <a:t>- 16 septembre 2020 : avis public annonçant le début de la consultation écrite d’une durée de 15 jours. </a:t>
            </a:r>
          </a:p>
          <a:p>
            <a:endParaRPr lang="fr-CA" dirty="0"/>
          </a:p>
          <a:p>
            <a:r>
              <a:rPr lang="fr-CA" dirty="0"/>
              <a:t>- Réception des commentaires écrits jusqu’au </a:t>
            </a:r>
            <a:r>
              <a:rPr lang="fr-CA" dirty="0">
                <a:solidFill>
                  <a:srgbClr val="C00000"/>
                </a:solidFill>
              </a:rPr>
              <a:t>1 octobre </a:t>
            </a:r>
            <a:r>
              <a:rPr lang="fr-CA" dirty="0"/>
              <a:t>2020 inclusivement. </a:t>
            </a:r>
          </a:p>
          <a:p>
            <a:endParaRPr lang="fr-CA" dirty="0"/>
          </a:p>
          <a:p>
            <a:r>
              <a:rPr lang="fr-CA" dirty="0"/>
              <a:t>- Adoption du second projet de règlement par le conseil municipal.  </a:t>
            </a:r>
          </a:p>
          <a:p>
            <a:endParaRPr lang="fr-CA" dirty="0"/>
          </a:p>
          <a:p>
            <a:r>
              <a:rPr lang="fr-CA" dirty="0"/>
              <a:t>- Avis public annonçant la possibilité de faire une demande d’approbation référendaire.  Un avis public est    publié dans le journal.  </a:t>
            </a:r>
          </a:p>
          <a:p>
            <a:endParaRPr lang="fr-CA" dirty="0"/>
          </a:p>
          <a:p>
            <a:r>
              <a:rPr lang="fr-CA" dirty="0"/>
              <a:t>- Adoption du Règlement par le conseil municipal (si aucune demande d’approbation référendaire valide n’a été déposée). </a:t>
            </a:r>
          </a:p>
          <a:p>
            <a:endParaRPr lang="fr-CA" dirty="0"/>
          </a:p>
          <a:p>
            <a:r>
              <a:rPr lang="fr-CA" dirty="0"/>
              <a:t>- Approbation du règlement par la MRC Deux-Montagnes.</a:t>
            </a:r>
          </a:p>
          <a:p>
            <a:endParaRPr lang="fr-CA" dirty="0"/>
          </a:p>
          <a:p>
            <a:r>
              <a:rPr lang="fr-CA" dirty="0"/>
              <a:t>- Entrée en vigueur du règlement. Un avis public est publié dans le journal.</a:t>
            </a:r>
          </a:p>
        </p:txBody>
      </p:sp>
    </p:spTree>
    <p:extLst>
      <p:ext uri="{BB962C8B-B14F-4D97-AF65-F5344CB8AC3E}">
        <p14:creationId xmlns:p14="http://schemas.microsoft.com/office/powerpoint/2010/main" val="2465836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extérieur, eau, herbe, rivière&#10;&#10;Description générée automatiquement">
            <a:extLst>
              <a:ext uri="{FF2B5EF4-FFF2-40B4-BE49-F238E27FC236}">
                <a16:creationId xmlns:a16="http://schemas.microsoft.com/office/drawing/2014/main" id="{30CB1496-DE2D-402A-9770-163629E07A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683"/>
          <a:stretch/>
        </p:blipFill>
        <p:spPr>
          <a:xfrm>
            <a:off x="-28751" y="1"/>
            <a:ext cx="12220751" cy="6858000"/>
          </a:xfrm>
          <a:prstGeom prst="rect">
            <a:avLst/>
          </a:prstGeom>
        </p:spPr>
      </p:pic>
      <p:pic>
        <p:nvPicPr>
          <p:cNvPr id="3" name="Image 2">
            <a:extLst>
              <a:ext uri="{FF2B5EF4-FFF2-40B4-BE49-F238E27FC236}">
                <a16:creationId xmlns:a16="http://schemas.microsoft.com/office/drawing/2014/main" id="{E1DBF431-7A22-43AD-B23A-F248ED6C8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2603" y="-3519"/>
            <a:ext cx="2889399" cy="1450883"/>
          </a:xfrm>
          <a:prstGeom prst="rect">
            <a:avLst/>
          </a:prstGeom>
        </p:spPr>
      </p:pic>
      <p:sp>
        <p:nvSpPr>
          <p:cNvPr id="4" name="Rectangle 3">
            <a:extLst>
              <a:ext uri="{FF2B5EF4-FFF2-40B4-BE49-F238E27FC236}">
                <a16:creationId xmlns:a16="http://schemas.microsoft.com/office/drawing/2014/main" id="{1C73ED14-B432-420F-894E-6D673E628146}"/>
              </a:ext>
            </a:extLst>
          </p:cNvPr>
          <p:cNvSpPr/>
          <p:nvPr/>
        </p:nvSpPr>
        <p:spPr>
          <a:xfrm>
            <a:off x="-28751" y="0"/>
            <a:ext cx="9334500" cy="1450882"/>
          </a:xfrm>
          <a:prstGeom prst="rect">
            <a:avLst/>
          </a:prstGeom>
          <a:solidFill>
            <a:srgbClr val="378F83">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solidFill>
                  <a:schemeClr val="tx1"/>
                </a:solidFill>
              </a:rPr>
              <a:t>N’hésitez pas à nous faire parvenir vos commentaires écrits  avant le 1 octobre 2020 sur ce projet de modification de la délimitation de la zone R-1 229 par la poste ou à l’adresse courriel suivante: </a:t>
            </a:r>
          </a:p>
          <a:p>
            <a:pPr algn="ctr"/>
            <a:r>
              <a:rPr lang="fr-CA" sz="1600" b="1" dirty="0">
                <a:solidFill>
                  <a:schemeClr val="tx1"/>
                </a:solidFill>
              </a:rPr>
              <a:t>s.bleau-caron@pointe-calumet.ca</a:t>
            </a:r>
          </a:p>
        </p:txBody>
      </p:sp>
      <p:sp>
        <p:nvSpPr>
          <p:cNvPr id="5" name="ZoneTexte 4">
            <a:extLst>
              <a:ext uri="{FF2B5EF4-FFF2-40B4-BE49-F238E27FC236}">
                <a16:creationId xmlns:a16="http://schemas.microsoft.com/office/drawing/2014/main" id="{940267D4-E65C-40A3-9E13-B311408026B0}"/>
              </a:ext>
            </a:extLst>
          </p:cNvPr>
          <p:cNvSpPr txBox="1"/>
          <p:nvPr/>
        </p:nvSpPr>
        <p:spPr>
          <a:xfrm>
            <a:off x="5719287" y="2402957"/>
            <a:ext cx="1024191" cy="523220"/>
          </a:xfrm>
          <a:prstGeom prst="rect">
            <a:avLst/>
          </a:prstGeom>
          <a:noFill/>
        </p:spPr>
        <p:txBody>
          <a:bodyPr wrap="none" rtlCol="0">
            <a:spAutoFit/>
          </a:bodyPr>
          <a:lstStyle/>
          <a:p>
            <a:r>
              <a:rPr lang="fr-CA" sz="2800" dirty="0"/>
              <a:t>Merci</a:t>
            </a:r>
          </a:p>
        </p:txBody>
      </p:sp>
    </p:spTree>
    <p:extLst>
      <p:ext uri="{BB962C8B-B14F-4D97-AF65-F5344CB8AC3E}">
        <p14:creationId xmlns:p14="http://schemas.microsoft.com/office/powerpoint/2010/main" val="359108704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811</Words>
  <Application>Microsoft Office PowerPoint</Application>
  <PresentationFormat>Grand écran</PresentationFormat>
  <Paragraphs>41</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 Surprenant</dc:creator>
  <cp:lastModifiedBy>Pascal Surprenant</cp:lastModifiedBy>
  <cp:revision>8</cp:revision>
  <dcterms:created xsi:type="dcterms:W3CDTF">2020-09-04T13:31:09Z</dcterms:created>
  <dcterms:modified xsi:type="dcterms:W3CDTF">2020-09-16T12:21:22Z</dcterms:modified>
</cp:coreProperties>
</file>